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1" r:id="rId6"/>
    <p:sldId id="31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9" r:id="rId40"/>
    <p:sldId id="310" r:id="rId41"/>
    <p:sldId id="311" r:id="rId42"/>
    <p:sldId id="312" r:id="rId43"/>
  </p:sldIdLst>
  <p:sldSz cx="12192000" cy="6858000"/>
  <p:notesSz cx="6858000" cy="9144000"/>
  <p:embeddedFontLst>
    <p:embeddedFont>
      <p:font typeface="Arial Black" panose="020B060402020202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Courier" panose="020703090202050204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88059615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c88059615_0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c88059615_0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c8805961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c88059615_0_5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2c88059615_0_5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c8805961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c88059615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2c88059615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856cd2d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8856cd2d0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28856cd2d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c8805961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c88059615_0_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2c88059615_0_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c88059615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c88059615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2c88059615_0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c88059615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c88059615_0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2c88059615_0_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c8805961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c8805961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2c88059615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c8805961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c88059615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c88059615_0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c8805961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c88059615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2c88059615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51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c880596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c880596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2c880596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PC_software_dev_cours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Why do I need Git/GitHub??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Think Google Drive with jet engines!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have direct control over: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history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paths (alternate universe)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merging new changes into projects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125" y="325875"/>
            <a:ext cx="2496350" cy="140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2"/>
          <p:cNvGrpSpPr/>
          <p:nvPr/>
        </p:nvGrpSpPr>
        <p:grpSpPr>
          <a:xfrm>
            <a:off x="6867025" y="3057225"/>
            <a:ext cx="5094475" cy="2610400"/>
            <a:chOff x="6867025" y="3057225"/>
            <a:chExt cx="5094475" cy="2610400"/>
          </a:xfrm>
        </p:grpSpPr>
        <p:pic>
          <p:nvPicPr>
            <p:cNvPr id="161" name="Google Shape;1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7025" y="3057225"/>
              <a:ext cx="5094475" cy="261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2"/>
            <p:cNvSpPr/>
            <p:nvPr/>
          </p:nvSpPr>
          <p:spPr>
            <a:xfrm>
              <a:off x="6913350" y="4669300"/>
              <a:ext cx="824700" cy="216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2"/>
          <p:cNvSpPr txBox="1"/>
          <p:nvPr/>
        </p:nvSpPr>
        <p:spPr>
          <a:xfrm>
            <a:off x="6971550" y="4546900"/>
            <a:ext cx="7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AA84F"/>
                </a:solidFill>
                <a:highlight>
                  <a:schemeClr val="lt1"/>
                </a:highlight>
              </a:rPr>
              <a:t>Main    </a:t>
            </a:r>
            <a:endParaRPr sz="1800" b="1">
              <a:solidFill>
                <a:srgbClr val="6AA84F"/>
              </a:solidFill>
              <a:highlight>
                <a:schemeClr val="lt1"/>
              </a:highlight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Images: wikicommons, nobledesktop.com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Subversion (svn)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Mercurial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CVS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etx…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stick to Git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industry standard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widely known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resources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08" y="1363599"/>
            <a:ext cx="1826775" cy="15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295" y="2184374"/>
            <a:ext cx="1686750" cy="21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998" y="4400248"/>
            <a:ext cx="1419275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Git: version control system (installed locally)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actual software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173" y="8604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725" y="3670975"/>
            <a:ext cx="1657475" cy="1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Many systems already have Git installed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check in a terminal with: 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--version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if you don’t have it, you’ll need to install it from the main Git website: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https://git-scm.com/downloads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Or, you can follow along on your computer if you have git installed, or log into the RC system which has Git already installed.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Configure Git</a:t>
            </a:r>
            <a:endParaRPr dirty="0"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configuration variables (like env) for Git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--list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set up our name and emails (use the email associated with your GitHub account!)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“Jane Smith”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user.email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jane@email.com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are going to create a simple project that contains some simple python code.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First lets create a new directory for our project: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 		# or wherever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Repository (Repo)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Git repo is a set of files that keep track of changes within a directory (folder)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need to tell Git to actually set this up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file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Now let’s create the first file for our project, the python “</a:t>
            </a:r>
            <a:r>
              <a:rPr lang="en-US" dirty="0" err="1"/>
              <a:t>hello_world.py</a:t>
            </a:r>
            <a:r>
              <a:rPr lang="en-US" dirty="0"/>
              <a:t>” script.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Keep it simple for now: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 your favorite text editor (vi/vim, nano, emacs) to create it:</a:t>
            </a:r>
            <a:endParaRPr dirty="0"/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hello_world.py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Enter the following line into the file, save and exit</a:t>
            </a:r>
            <a:endParaRPr sz="22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print(“Hello, World!”)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Init</a:t>
            </a:r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init will initialize a directory as a Git project: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init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This will tell Git to get ready to start watching your files for every change that occurs.</a:t>
            </a:r>
            <a:endParaRPr sz="22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What's actually happening here? </a:t>
            </a:r>
            <a:endParaRPr sz="24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program has created a "hidden" directory called .git</a:t>
            </a:r>
            <a:endParaRPr sz="22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ls -a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is where the “magic” happens!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Project history and other Git configs get stored here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Can also remote this directory to remove Git from project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Version Control with Git/GitHub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/>
              <a:t>(Original by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Gerardo Hi</a:t>
            </a:r>
            <a:r>
              <a:rPr lang="en-US" sz="2500" dirty="0"/>
              <a:t>dalgo-Cuellar)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aside: Main vs. Master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Default is changing from Master -&gt; Main as default branch or “trunk”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shorter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translates better into other languages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inclusive and recognizes issues with “master” language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now default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talk about branches later, but it’s easiest at this point to rename your default branch with: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 -M main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status command </a:t>
            </a:r>
            <a:r>
              <a:rPr lang="en-US" sz="2400" b="1"/>
              <a:t>displays the state of the working directory and the staging area</a:t>
            </a:r>
            <a:r>
              <a:rPr lang="en-US" sz="2400"/>
              <a:t>. </a:t>
            </a:r>
            <a:endParaRPr sz="24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It lets you see which changes have been staged, which haven't, and which files aren't being tracked by Git.</a:t>
            </a:r>
            <a:endParaRPr sz="2400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58" name="Google Shape;258;p34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may have some files that you don’t want tracked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secret keys (passwords, API tokens, etc)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build files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sets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ignore.txt file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echo “ignore this file!” &gt; ignore.txt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.gitignore file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vim .gitignore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any files/directories you don’t want tracked: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ignore.txt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 (RC use case)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you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r>
              <a:rPr lang="en-US"/>
              <a:t> you can choose to ignore output files: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*out		# globbing, will get all files that end with “out”</a:t>
            </a: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add command </a:t>
            </a:r>
            <a:r>
              <a:rPr lang="en-US" sz="2200" b="1"/>
              <a:t>adds a change in the working directory to the staging area</a:t>
            </a:r>
            <a:r>
              <a:rPr lang="en-US" sz="2200"/>
              <a:t> (getting the “picture” ready for a snapshot)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tells Git that you want to include updates to a particular file.</a:t>
            </a:r>
            <a:endParaRPr sz="22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add hello_world.py   # “git add .” to add all files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1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**git add doesn't affect the repository - changes are not actually recorded until you run git commit</a:t>
            </a:r>
            <a:endParaRPr sz="1800"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83" name="Google Shape;283;p3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  <p:cxnSp>
        <p:nvCxnSpPr>
          <p:cNvPr id="286" name="Google Shape;286;p37"/>
          <p:cNvCxnSpPr/>
          <p:nvPr/>
        </p:nvCxnSpPr>
        <p:spPr>
          <a:xfrm>
            <a:off x="3950950" y="501655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37"/>
          <p:cNvSpPr txBox="1"/>
          <p:nvPr/>
        </p:nvSpPr>
        <p:spPr>
          <a:xfrm>
            <a:off x="4135425" y="4692550"/>
            <a:ext cx="7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Git timeline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856150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1</a:t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2782738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2</a:t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09325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3</a:t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8008575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N</a:t>
            </a:r>
            <a:endParaRPr/>
          </a:p>
        </p:txBody>
      </p:sp>
      <p:cxnSp>
        <p:nvCxnSpPr>
          <p:cNvPr id="298" name="Google Shape;298;p38"/>
          <p:cNvCxnSpPr/>
          <p:nvPr/>
        </p:nvCxnSpPr>
        <p:spPr>
          <a:xfrm>
            <a:off x="1769850" y="34810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8"/>
          <p:cNvCxnSpPr/>
          <p:nvPr/>
        </p:nvCxnSpPr>
        <p:spPr>
          <a:xfrm>
            <a:off x="3701850" y="34810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8"/>
          <p:cNvCxnSpPr>
            <a:endCxn id="297" idx="1"/>
          </p:cNvCxnSpPr>
          <p:nvPr/>
        </p:nvCxnSpPr>
        <p:spPr>
          <a:xfrm>
            <a:off x="5757675" y="3481000"/>
            <a:ext cx="2250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Git commits are like savepoints or snapshots of your project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commit command </a:t>
            </a:r>
            <a:r>
              <a:rPr lang="en-US" sz="2400" b="1"/>
              <a:t>captures a snapshot of the project's currently staged changes.</a:t>
            </a:r>
            <a:r>
              <a:rPr lang="en-US" sz="2400"/>
              <a:t>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Committed snapshots can be thought of as “safe” versions of a project.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Commits are logged with a brief message of what was changed</a:t>
            </a:r>
            <a:endParaRPr sz="24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commit -m “initial commit”</a:t>
            </a:r>
            <a:endParaRPr sz="240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status		# clean working directory</a:t>
            </a:r>
            <a:endParaRPr sz="2400">
              <a:solidFill>
                <a:schemeClr val="accent5"/>
              </a:solidFill>
            </a:endParaRPr>
          </a:p>
        </p:txBody>
      </p:sp>
      <p:grpSp>
        <p:nvGrpSpPr>
          <p:cNvPr id="309" name="Google Shape;309;p39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310" name="Google Shape;310;p39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cxnSp>
        <p:nvCxnSpPr>
          <p:cNvPr id="313" name="Google Shape;313;p39"/>
          <p:cNvCxnSpPr/>
          <p:nvPr/>
        </p:nvCxnSpPr>
        <p:spPr>
          <a:xfrm>
            <a:off x="6381625" y="50491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424550" y="4725100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git log </a:t>
            </a:r>
            <a:r>
              <a:rPr lang="en-US" sz="2400" b="1"/>
              <a:t>lists the commits made in that repository</a:t>
            </a:r>
            <a:r>
              <a:rPr lang="en-US" sz="2400"/>
              <a:t> in reverse chronological order; the most recent commits show up first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$ git log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433475" y="3139775"/>
            <a:ext cx="3317100" cy="2614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commit #5678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“third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#2345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“second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#1234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“initial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GitHub (remote)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demonstrate how to work with remote repositories using GitHub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Convince you that Git/GitHub fluency is: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Easy!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Practical (as a researcher!)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An important (if not </a:t>
            </a:r>
            <a:r>
              <a:rPr lang="en-US" i="1"/>
              <a:t>the</a:t>
            </a:r>
            <a:r>
              <a:rPr lang="en-US"/>
              <a:t> most important!) tool in your tool belt*!</a:t>
            </a:r>
            <a:endParaRPr sz="24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Understand basics of version control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Differences between Git, GitHub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Basic Git fluency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How to collaborate on a project with Git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*I may be biased</a:t>
            </a:r>
            <a:endParaRPr sz="180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048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173" y="8604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725" y="367097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5480975" y="5895500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images: wikipedia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 in (or create an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on “Create New Repository” or just “New”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50" y="35713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repo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Call it whatever you would like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Ignore directions for you, just change to </a:t>
            </a:r>
            <a:r>
              <a:rPr lang="en-US" b="1" dirty="0" err="1">
                <a:solidFill>
                  <a:srgbClr val="FF0000"/>
                </a:solidFill>
              </a:rPr>
              <a:t>ssh</a:t>
            </a:r>
            <a:r>
              <a:rPr lang="en-US" dirty="0"/>
              <a:t> and copy the link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e.g. </a:t>
            </a:r>
            <a:r>
              <a:rPr lang="en-US" u="sng" dirty="0" err="1">
                <a:solidFill>
                  <a:schemeClr val="hlink"/>
                </a:solidFill>
              </a:rPr>
              <a:t>git@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github.com</a:t>
            </a:r>
            <a:r>
              <a:rPr lang="en-US" u="sng" dirty="0">
                <a:solidFill>
                  <a:schemeClr val="hlink"/>
                </a:solidFill>
              </a:rPr>
              <a:t>:</a:t>
            </a:r>
            <a:r>
              <a:rPr lang="en-US" dirty="0"/>
              <a:t>&lt;user&gt;/test-</a:t>
            </a:r>
            <a:r>
              <a:rPr lang="en-US" dirty="0" err="1"/>
              <a:t>repo.git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D1C031-52B9-471F-3524-87257058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773243"/>
            <a:ext cx="11989690" cy="15555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remote tells you </a:t>
            </a:r>
            <a:r>
              <a:rPr lang="en-US" b="1" dirty="0"/>
              <a:t>which remote repositories you have linked to your local project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		# should return nothing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link our remote repository (accepts 2 values):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repo.git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View remote again</a:t>
            </a:r>
            <a:endParaRPr sz="2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 		# view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as well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8961050" y="3953125"/>
            <a:ext cx="25716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880050" y="3953125"/>
            <a:ext cx="78021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Sync up local code with remote GitHub repo!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Git push </a:t>
            </a:r>
            <a:r>
              <a:rPr lang="en-US" sz="2400" b="1" dirty="0"/>
              <a:t>uploads a local repositories content to a remote repository</a:t>
            </a:r>
            <a:r>
              <a:rPr lang="en-US" sz="2400" dirty="0"/>
              <a:t>. Pushing is how you transfer commits from your local repo to a remote repo</a:t>
            </a:r>
            <a:endParaRPr sz="2400"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1227075" y="4412800"/>
            <a:ext cx="6860850" cy="1456200"/>
            <a:chOff x="2312200" y="4412800"/>
            <a:chExt cx="6860850" cy="1456200"/>
          </a:xfrm>
        </p:grpSpPr>
        <p:sp>
          <p:nvSpPr>
            <p:cNvPr id="376" name="Google Shape;376;p4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sp>
        <p:nvSpPr>
          <p:cNvPr id="379" name="Google Shape;379;p47"/>
          <p:cNvSpPr/>
          <p:nvPr/>
        </p:nvSpPr>
        <p:spPr>
          <a:xfrm>
            <a:off x="9334400" y="4412800"/>
            <a:ext cx="1824900" cy="1456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>
            <a:off x="7944200" y="5396325"/>
            <a:ext cx="17184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7"/>
          <p:cNvSpPr txBox="1"/>
          <p:nvPr/>
        </p:nvSpPr>
        <p:spPr>
          <a:xfrm>
            <a:off x="8424800" y="5072575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GitHub and refresh your page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see the files we have added (and not the ones we’ve ignored)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cool features!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our commits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edit/commit in the browser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do that! Let’s fix the typo and commit 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 now our remote repo is one commit ahead of our local one…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there’s an easier way!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pull combines the fetch and merge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**Must have clear working directory!**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or copy of a remote repo at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your project! (practice)</a:t>
            </a:r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file in your test repo and Add + Commit it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Then push up to your GitHub repo and ensure your new file is there!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Understand basics of version control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Differences between Git, GitHub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Basic Git fluency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Getting started with Git (Locally)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Getting started with GitHub (Remote)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559" name="Google Shape;559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560" name="Google Shape;56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Account Check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free account at: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https://github.com/signup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Necessary for the GitHub portion of the class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</a:t>
            </a:r>
            <a:r>
              <a:rPr lang="en-US" dirty="0" err="1"/>
              <a:t>ssh</a:t>
            </a:r>
            <a:r>
              <a:rPr lang="en-US" dirty="0"/>
              <a:t> key setup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From your laptop terminal type</a:t>
            </a:r>
            <a:r>
              <a:rPr lang="en-US" dirty="0"/>
              <a:t>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-keygen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Courier" pitchFamily="2" charset="0"/>
                <a:cs typeface="Courier New" panose="02070309020205020404" pitchFamily="49" charset="0"/>
              </a:rPr>
              <a:t>-t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 ed25519 </a:t>
            </a:r>
            <a:r>
              <a:rPr lang="en-US" sz="2100" i="1" dirty="0"/>
              <a:t>#(press ‘enter’ to accept defaults)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Courier" pitchFamily="2" charset="0"/>
              </a:rPr>
              <a:t>cat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</a:rPr>
              <a:t> ~/.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</a:rPr>
              <a:t>ssh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</a:rPr>
              <a:t>/id_ed25519.pub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Now, go to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github.com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your browser: </a:t>
            </a:r>
            <a:endParaRPr lang="en-US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 on your profile icon in the top right corner to get the drop-down menu.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lick “Settings,” then on the settings page, </a:t>
            </a: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 “SSH and GPG keys,” on the left side “Account settings” menu.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lick the “New SSH key” button on the right side. </a:t>
            </a: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Now, you can add the title (e.g., “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my_laptop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”), paste your SSH key into the field, and click the “Add SSH key” to complete the setup.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49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(local)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may know about GitHub!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Thumbs up if you have visited a GitHub project before?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kinds of things have you used GitHub for?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and GitHub are different, and we’ll get into that!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875" y="199237"/>
            <a:ext cx="1657475" cy="1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do I need version control as a researcher? Isn’t it for developers?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NO! </a:t>
            </a:r>
            <a:r>
              <a:rPr lang="en-US" sz="2800"/>
              <a:t>Version control systems let you track changes you make to your files over time.</a:t>
            </a:r>
            <a:endParaRPr sz="2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Revert to various states of files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things out without harming originals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limited to source code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files, images, etc…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1994</Words>
  <Application>Microsoft Macintosh PowerPoint</Application>
  <PresentationFormat>Widescreen</PresentationFormat>
  <Paragraphs>353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Helvetica Neue</vt:lpstr>
      <vt:lpstr>Consolas</vt:lpstr>
      <vt:lpstr>Arial</vt:lpstr>
      <vt:lpstr>Courier</vt:lpstr>
      <vt:lpstr>Arial Black</vt:lpstr>
      <vt:lpstr>Calibri</vt:lpstr>
      <vt:lpstr>Office Theme</vt:lpstr>
      <vt:lpstr>PowerPoint Presentation</vt:lpstr>
      <vt:lpstr>Version Control with Git/GitHub</vt:lpstr>
      <vt:lpstr>My Goal</vt:lpstr>
      <vt:lpstr>Outline</vt:lpstr>
      <vt:lpstr>GitHub Account Check</vt:lpstr>
      <vt:lpstr>GitHub ssh key setup</vt:lpstr>
      <vt:lpstr>Getting Started with Git  (local)</vt:lpstr>
      <vt:lpstr>You may know about GitHub!</vt:lpstr>
      <vt:lpstr>What is version control?</vt:lpstr>
      <vt:lpstr>What is version control?</vt:lpstr>
      <vt:lpstr>Different Version Control Systems</vt:lpstr>
      <vt:lpstr>Git vs GitHub</vt:lpstr>
      <vt:lpstr>Setting Git up locally</vt:lpstr>
      <vt:lpstr>Logging into RC via Terminal</vt:lpstr>
      <vt:lpstr>Configure Git</vt:lpstr>
      <vt:lpstr>Hands on tutorial</vt:lpstr>
      <vt:lpstr>Git Repository (Repo)</vt:lpstr>
      <vt:lpstr>Create a file </vt:lpstr>
      <vt:lpstr>Git Init</vt:lpstr>
      <vt:lpstr>An aside: Main vs. Master</vt:lpstr>
      <vt:lpstr>Git Status</vt:lpstr>
      <vt:lpstr>Git Ignore</vt:lpstr>
      <vt:lpstr>Git Ignore (RC use case)</vt:lpstr>
      <vt:lpstr>Git Add</vt:lpstr>
      <vt:lpstr>Your Git timeline</vt:lpstr>
      <vt:lpstr>Git Commit</vt:lpstr>
      <vt:lpstr>Git Log</vt:lpstr>
      <vt:lpstr>Getting Started with GitHub (remote)</vt:lpstr>
      <vt:lpstr>GitHub</vt:lpstr>
      <vt:lpstr>GitHub</vt:lpstr>
      <vt:lpstr>Create Repo in GitHub</vt:lpstr>
      <vt:lpstr>Git Remote </vt:lpstr>
      <vt:lpstr>Git Push</vt:lpstr>
      <vt:lpstr>GitHub</vt:lpstr>
      <vt:lpstr>Git Fetch &amp; Merge</vt:lpstr>
      <vt:lpstr>Git Pull</vt:lpstr>
      <vt:lpstr>Git Clone</vt:lpstr>
      <vt:lpstr>Update your project! (practice)</vt:lpstr>
      <vt:lpstr>Review: Learning Goals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3</cp:revision>
  <dcterms:modified xsi:type="dcterms:W3CDTF">2023-05-18T23:19:51Z</dcterms:modified>
</cp:coreProperties>
</file>